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72" r:id="rId3"/>
    <p:sldId id="284" r:id="rId4"/>
    <p:sldId id="285" r:id="rId5"/>
    <p:sldId id="273" r:id="rId6"/>
    <p:sldId id="267" r:id="rId7"/>
    <p:sldId id="275" r:id="rId8"/>
    <p:sldId id="276" r:id="rId9"/>
    <p:sldId id="277" r:id="rId10"/>
    <p:sldId id="268" r:id="rId11"/>
    <p:sldId id="269" r:id="rId12"/>
    <p:sldId id="270" r:id="rId13"/>
    <p:sldId id="291" r:id="rId14"/>
    <p:sldId id="287" r:id="rId15"/>
    <p:sldId id="288" r:id="rId16"/>
    <p:sldId id="289" r:id="rId17"/>
    <p:sldId id="290" r:id="rId18"/>
    <p:sldId id="280" r:id="rId19"/>
    <p:sldId id="286" r:id="rId20"/>
    <p:sldId id="281" r:id="rId21"/>
    <p:sldId id="279" r:id="rId22"/>
    <p:sldId id="278" r:id="rId23"/>
    <p:sldId id="282" r:id="rId24"/>
    <p:sldId id="28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8D59B4-7D56-4DAB-8183-491BB8B669CB}" type="datetimeFigureOut">
              <a:rPr lang="en-IN" smtClean="0"/>
              <a:t>05-01-2022</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BEEAA690-B9DA-4FD8-BB75-484BD719A8E7}"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29723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8D59B4-7D56-4DAB-8183-491BB8B669CB}" type="datetimeFigureOut">
              <a:rPr lang="en-IN" smtClean="0"/>
              <a:t>05-01-2022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EAA690-B9DA-4FD8-BB75-484BD719A8E7}"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39279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8D59B4-7D56-4DAB-8183-491BB8B669CB}" type="datetimeFigureOut">
              <a:rPr lang="en-IN" smtClean="0"/>
              <a:t>05-01-2022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EAA690-B9DA-4FD8-BB75-484BD719A8E7}"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2766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8D59B4-7D56-4DAB-8183-491BB8B669CB}" type="datetimeFigureOut">
              <a:rPr lang="en-IN" smtClean="0"/>
              <a:t>05-01-2022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EAA690-B9DA-4FD8-BB75-484BD719A8E7}"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48059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D59B4-7D56-4DAB-8183-491BB8B669CB}" type="datetimeFigureOut">
              <a:rPr lang="en-IN" smtClean="0"/>
              <a:t>05-01-2022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EAA690-B9DA-4FD8-BB75-484BD719A8E7}"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27090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8D59B4-7D56-4DAB-8183-491BB8B669CB}" type="datetimeFigureOut">
              <a:rPr lang="en-IN" smtClean="0"/>
              <a:t>05-01-2022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EAA690-B9DA-4FD8-BB75-484BD719A8E7}"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5135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8D59B4-7D56-4DAB-8183-491BB8B669CB}" type="datetimeFigureOut">
              <a:rPr lang="en-IN" smtClean="0"/>
              <a:t>05-01-2022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EEAA690-B9DA-4FD8-BB75-484BD719A8E7}"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49630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8D59B4-7D56-4DAB-8183-491BB8B669CB}" type="datetimeFigureOut">
              <a:rPr lang="en-IN" smtClean="0"/>
              <a:t>05-01-2022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EEAA690-B9DA-4FD8-BB75-484BD719A8E7}"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8090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8D59B4-7D56-4DAB-8183-491BB8B669CB}" type="datetimeFigureOut">
              <a:rPr lang="en-IN" smtClean="0"/>
              <a:t>05-01-2022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EEAA690-B9DA-4FD8-BB75-484BD719A8E7}" type="slidenum">
              <a:rPr lang="en-IN" smtClean="0"/>
              <a:t>‹#›</a:t>
            </a:fld>
            <a:endParaRPr lang="en-IN"/>
          </a:p>
        </p:txBody>
      </p:sp>
    </p:spTree>
    <p:extLst>
      <p:ext uri="{BB962C8B-B14F-4D97-AF65-F5344CB8AC3E}">
        <p14:creationId xmlns:p14="http://schemas.microsoft.com/office/powerpoint/2010/main" val="729669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8D59B4-7D56-4DAB-8183-491BB8B669CB}" type="datetimeFigureOut">
              <a:rPr lang="en-IN" smtClean="0"/>
              <a:t>05-01-2022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EAA690-B9DA-4FD8-BB75-484BD719A8E7}"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917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08D59B4-7D56-4DAB-8183-491BB8B669CB}" type="datetimeFigureOut">
              <a:rPr lang="en-IN" smtClean="0"/>
              <a:t>05-01-2022</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BEEAA690-B9DA-4FD8-BB75-484BD719A8E7}"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4811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08D59B4-7D56-4DAB-8183-491BB8B669CB}" type="datetimeFigureOut">
              <a:rPr lang="en-IN" smtClean="0"/>
              <a:t>05-01-2022</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EEAA690-B9DA-4FD8-BB75-484BD719A8E7}"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3476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dollarsandsense.sg/5-insurance-sales-tactics-that-singaporeans-keep-falling-for/" TargetMode="External"/><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BEC72-A184-4C0F-9746-AFBB7B55060A}"/>
              </a:ext>
            </a:extLst>
          </p:cNvPr>
          <p:cNvSpPr>
            <a:spLocks noGrp="1"/>
          </p:cNvSpPr>
          <p:nvPr>
            <p:ph type="ctrTitle"/>
          </p:nvPr>
        </p:nvSpPr>
        <p:spPr/>
        <p:txBody>
          <a:bodyPr/>
          <a:lstStyle/>
          <a:p>
            <a:r>
              <a:rPr lang="en-US" dirty="0" err="1"/>
              <a:t>Cheerboxite</a:t>
            </a:r>
            <a:endParaRPr lang="en-IN" dirty="0"/>
          </a:p>
        </p:txBody>
      </p:sp>
      <p:sp>
        <p:nvSpPr>
          <p:cNvPr id="3" name="Subtitle 2">
            <a:extLst>
              <a:ext uri="{FF2B5EF4-FFF2-40B4-BE49-F238E27FC236}">
                <a16:creationId xmlns:a16="http://schemas.microsoft.com/office/drawing/2014/main" id="{E87E4530-2D19-41C9-96DC-EA4CDB9DC545}"/>
              </a:ext>
            </a:extLst>
          </p:cNvPr>
          <p:cNvSpPr>
            <a:spLocks noGrp="1"/>
          </p:cNvSpPr>
          <p:nvPr>
            <p:ph type="subTitle" idx="1"/>
          </p:nvPr>
        </p:nvSpPr>
        <p:spPr/>
        <p:txBody>
          <a:bodyPr>
            <a:normAutofit fontScale="62500" lnSpcReduction="20000"/>
          </a:bodyPr>
          <a:lstStyle/>
          <a:p>
            <a:r>
              <a:rPr lang="en-US" dirty="0"/>
              <a:t>Team members : Bhagya pillai 338</a:t>
            </a:r>
          </a:p>
          <a:p>
            <a:r>
              <a:rPr lang="en-US" dirty="0"/>
              <a:t>                            </a:t>
            </a:r>
            <a:r>
              <a:rPr lang="en-US" dirty="0" err="1"/>
              <a:t>sakshee</a:t>
            </a:r>
            <a:r>
              <a:rPr lang="en-US" dirty="0"/>
              <a:t> </a:t>
            </a:r>
            <a:r>
              <a:rPr lang="en-US" dirty="0" err="1"/>
              <a:t>kolhe</a:t>
            </a:r>
            <a:r>
              <a:rPr lang="en-US" dirty="0"/>
              <a:t> 317</a:t>
            </a:r>
          </a:p>
          <a:p>
            <a:r>
              <a:rPr lang="en-US" dirty="0"/>
              <a:t>                             </a:t>
            </a:r>
            <a:r>
              <a:rPr lang="en-US" dirty="0" err="1"/>
              <a:t>manthan</a:t>
            </a:r>
            <a:r>
              <a:rPr lang="en-US" dirty="0"/>
              <a:t> </a:t>
            </a:r>
            <a:r>
              <a:rPr lang="en-US" dirty="0" err="1"/>
              <a:t>choudary</a:t>
            </a:r>
            <a:r>
              <a:rPr lang="en-US" dirty="0"/>
              <a:t> 321</a:t>
            </a:r>
            <a:endParaRPr lang="en-IN" dirty="0"/>
          </a:p>
        </p:txBody>
      </p:sp>
    </p:spTree>
    <p:extLst>
      <p:ext uri="{BB962C8B-B14F-4D97-AF65-F5344CB8AC3E}">
        <p14:creationId xmlns:p14="http://schemas.microsoft.com/office/powerpoint/2010/main" val="265044271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6FE7C-28B9-4473-B4DC-087A01501A7D}"/>
              </a:ext>
            </a:extLst>
          </p:cNvPr>
          <p:cNvSpPr>
            <a:spLocks noGrp="1"/>
          </p:cNvSpPr>
          <p:nvPr>
            <p:ph type="title"/>
          </p:nvPr>
        </p:nvSpPr>
        <p:spPr/>
        <p:txBody>
          <a:bodyPr/>
          <a:lstStyle/>
          <a:p>
            <a:r>
              <a:rPr lang="en-US" dirty="0"/>
              <a:t>specification</a:t>
            </a:r>
            <a:endParaRPr lang="en-IN" dirty="0"/>
          </a:p>
        </p:txBody>
      </p:sp>
      <p:pic>
        <p:nvPicPr>
          <p:cNvPr id="5" name="Content Placeholder 4">
            <a:extLst>
              <a:ext uri="{FF2B5EF4-FFF2-40B4-BE49-F238E27FC236}">
                <a16:creationId xmlns:a16="http://schemas.microsoft.com/office/drawing/2014/main" id="{7D7AAA76-3D17-4115-AC34-2FB38EEE9835}"/>
              </a:ext>
            </a:extLst>
          </p:cNvPr>
          <p:cNvPicPr>
            <a:picLocks noGrp="1" noChangeAspect="1"/>
          </p:cNvPicPr>
          <p:nvPr>
            <p:ph idx="1"/>
          </p:nvPr>
        </p:nvPicPr>
        <p:blipFill>
          <a:blip r:embed="rId2"/>
          <a:stretch>
            <a:fillRect/>
          </a:stretch>
        </p:blipFill>
        <p:spPr>
          <a:xfrm>
            <a:off x="4345457" y="66675"/>
            <a:ext cx="7932268" cy="5599113"/>
          </a:xfrm>
        </p:spPr>
      </p:pic>
    </p:spTree>
    <p:extLst>
      <p:ext uri="{BB962C8B-B14F-4D97-AF65-F5344CB8AC3E}">
        <p14:creationId xmlns:p14="http://schemas.microsoft.com/office/powerpoint/2010/main" val="1735863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50AC3-C391-44CB-938C-0B301B53D4D0}"/>
              </a:ext>
            </a:extLst>
          </p:cNvPr>
          <p:cNvSpPr>
            <a:spLocks noGrp="1"/>
          </p:cNvSpPr>
          <p:nvPr>
            <p:ph type="title"/>
          </p:nvPr>
        </p:nvSpPr>
        <p:spPr/>
        <p:txBody>
          <a:bodyPr/>
          <a:lstStyle/>
          <a:p>
            <a:r>
              <a:rPr lang="en-US" dirty="0"/>
              <a:t>dc</a:t>
            </a:r>
            <a:endParaRPr lang="en-IN" dirty="0"/>
          </a:p>
        </p:txBody>
      </p:sp>
      <p:pic>
        <p:nvPicPr>
          <p:cNvPr id="5" name="Content Placeholder 4">
            <a:extLst>
              <a:ext uri="{FF2B5EF4-FFF2-40B4-BE49-F238E27FC236}">
                <a16:creationId xmlns:a16="http://schemas.microsoft.com/office/drawing/2014/main" id="{DB198747-2A3F-4DC8-B8AA-E384BCA8753F}"/>
              </a:ext>
            </a:extLst>
          </p:cNvPr>
          <p:cNvPicPr>
            <a:picLocks noGrp="1" noChangeAspect="1"/>
          </p:cNvPicPr>
          <p:nvPr>
            <p:ph idx="1"/>
          </p:nvPr>
        </p:nvPicPr>
        <p:blipFill>
          <a:blip r:embed="rId2"/>
          <a:stretch>
            <a:fillRect/>
          </a:stretch>
        </p:blipFill>
        <p:spPr>
          <a:xfrm>
            <a:off x="5372100" y="0"/>
            <a:ext cx="5991225" cy="6053481"/>
          </a:xfrm>
        </p:spPr>
      </p:pic>
      <p:pic>
        <p:nvPicPr>
          <p:cNvPr id="7" name="Picture 6">
            <a:extLst>
              <a:ext uri="{FF2B5EF4-FFF2-40B4-BE49-F238E27FC236}">
                <a16:creationId xmlns:a16="http://schemas.microsoft.com/office/drawing/2014/main" id="{D39E7018-6252-4527-B3A3-184534E34F5E}"/>
              </a:ext>
            </a:extLst>
          </p:cNvPr>
          <p:cNvPicPr>
            <a:picLocks noChangeAspect="1"/>
          </p:cNvPicPr>
          <p:nvPr/>
        </p:nvPicPr>
        <p:blipFill>
          <a:blip r:embed="rId3"/>
          <a:stretch>
            <a:fillRect/>
          </a:stretch>
        </p:blipFill>
        <p:spPr>
          <a:xfrm>
            <a:off x="0" y="0"/>
            <a:ext cx="5372099" cy="5898527"/>
          </a:xfrm>
          <a:prstGeom prst="rect">
            <a:avLst/>
          </a:prstGeom>
        </p:spPr>
      </p:pic>
    </p:spTree>
    <p:extLst>
      <p:ext uri="{BB962C8B-B14F-4D97-AF65-F5344CB8AC3E}">
        <p14:creationId xmlns:p14="http://schemas.microsoft.com/office/powerpoint/2010/main" val="3208367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FFFE4-6594-451B-9D83-BEF2AF75BD1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0D8377D-27A6-478A-BE14-B1784EE1D63C}"/>
              </a:ext>
            </a:extLst>
          </p:cNvPr>
          <p:cNvPicPr>
            <a:picLocks noGrp="1" noChangeAspect="1"/>
          </p:cNvPicPr>
          <p:nvPr>
            <p:ph idx="1"/>
          </p:nvPr>
        </p:nvPicPr>
        <p:blipFill>
          <a:blip r:embed="rId2"/>
          <a:stretch>
            <a:fillRect/>
          </a:stretch>
        </p:blipFill>
        <p:spPr>
          <a:xfrm>
            <a:off x="8115300" y="0"/>
            <a:ext cx="3926653" cy="5905500"/>
          </a:xfrm>
        </p:spPr>
      </p:pic>
      <p:pic>
        <p:nvPicPr>
          <p:cNvPr id="7" name="Picture 6">
            <a:extLst>
              <a:ext uri="{FF2B5EF4-FFF2-40B4-BE49-F238E27FC236}">
                <a16:creationId xmlns:a16="http://schemas.microsoft.com/office/drawing/2014/main" id="{0B74C015-92BB-4813-AEC2-91CA563501C4}"/>
              </a:ext>
            </a:extLst>
          </p:cNvPr>
          <p:cNvPicPr>
            <a:picLocks noChangeAspect="1"/>
          </p:cNvPicPr>
          <p:nvPr/>
        </p:nvPicPr>
        <p:blipFill>
          <a:blip r:embed="rId3"/>
          <a:stretch>
            <a:fillRect/>
          </a:stretch>
        </p:blipFill>
        <p:spPr>
          <a:xfrm>
            <a:off x="1137146" y="0"/>
            <a:ext cx="5782962" cy="6858000"/>
          </a:xfrm>
          <a:prstGeom prst="rect">
            <a:avLst/>
          </a:prstGeom>
        </p:spPr>
      </p:pic>
    </p:spTree>
    <p:extLst>
      <p:ext uri="{BB962C8B-B14F-4D97-AF65-F5344CB8AC3E}">
        <p14:creationId xmlns:p14="http://schemas.microsoft.com/office/powerpoint/2010/main" val="9206784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61A8-50DC-432C-8D10-B944B7862E13}"/>
              </a:ext>
            </a:extLst>
          </p:cNvPr>
          <p:cNvSpPr>
            <a:spLocks noGrp="1"/>
          </p:cNvSpPr>
          <p:nvPr>
            <p:ph type="title"/>
          </p:nvPr>
        </p:nvSpPr>
        <p:spPr/>
        <p:txBody>
          <a:bodyPr/>
          <a:lstStyle/>
          <a:p>
            <a:r>
              <a:rPr lang="en-IN" dirty="0" err="1"/>
              <a:t>Mecanum</a:t>
            </a:r>
            <a:r>
              <a:rPr lang="en-IN" dirty="0"/>
              <a:t> Wheel :</a:t>
            </a:r>
          </a:p>
        </p:txBody>
      </p:sp>
      <p:pic>
        <p:nvPicPr>
          <p:cNvPr id="5" name="Content Placeholder 4">
            <a:extLst>
              <a:ext uri="{FF2B5EF4-FFF2-40B4-BE49-F238E27FC236}">
                <a16:creationId xmlns:a16="http://schemas.microsoft.com/office/drawing/2014/main" id="{07B759CE-5191-4229-9732-B5C48F0143C5}"/>
              </a:ext>
            </a:extLst>
          </p:cNvPr>
          <p:cNvPicPr>
            <a:picLocks noGrp="1" noChangeAspect="1"/>
          </p:cNvPicPr>
          <p:nvPr>
            <p:ph idx="1"/>
          </p:nvPr>
        </p:nvPicPr>
        <p:blipFill>
          <a:blip r:embed="rId2"/>
          <a:stretch>
            <a:fillRect/>
          </a:stretch>
        </p:blipFill>
        <p:spPr>
          <a:xfrm>
            <a:off x="1451579" y="1511166"/>
            <a:ext cx="9768739" cy="4379495"/>
          </a:xfrm>
        </p:spPr>
      </p:pic>
    </p:spTree>
    <p:extLst>
      <p:ext uri="{BB962C8B-B14F-4D97-AF65-F5344CB8AC3E}">
        <p14:creationId xmlns:p14="http://schemas.microsoft.com/office/powerpoint/2010/main" val="2876637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A9D80-D057-4563-B855-2BD21BBAFCFE}"/>
              </a:ext>
            </a:extLst>
          </p:cNvPr>
          <p:cNvSpPr>
            <a:spLocks noGrp="1"/>
          </p:cNvSpPr>
          <p:nvPr>
            <p:ph type="title"/>
          </p:nvPr>
        </p:nvSpPr>
        <p:spPr/>
        <p:txBody>
          <a:bodyPr/>
          <a:lstStyle/>
          <a:p>
            <a:r>
              <a:rPr lang="en-IN" dirty="0"/>
              <a:t>Results</a:t>
            </a:r>
          </a:p>
        </p:txBody>
      </p:sp>
      <p:pic>
        <p:nvPicPr>
          <p:cNvPr id="5" name="Content Placeholder 4">
            <a:extLst>
              <a:ext uri="{FF2B5EF4-FFF2-40B4-BE49-F238E27FC236}">
                <a16:creationId xmlns:a16="http://schemas.microsoft.com/office/drawing/2014/main" id="{A76AAA6A-9403-4A0B-9E48-6884A1CB08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1987249"/>
            <a:ext cx="9819604" cy="3449638"/>
          </a:xfrm>
        </p:spPr>
      </p:pic>
    </p:spTree>
    <p:extLst>
      <p:ext uri="{BB962C8B-B14F-4D97-AF65-F5344CB8AC3E}">
        <p14:creationId xmlns:p14="http://schemas.microsoft.com/office/powerpoint/2010/main" val="107280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36BC0-2702-4520-A60A-CBBE6244307C}"/>
              </a:ext>
            </a:extLst>
          </p:cNvPr>
          <p:cNvSpPr>
            <a:spLocks noGrp="1"/>
          </p:cNvSpPr>
          <p:nvPr>
            <p:ph type="title"/>
          </p:nvPr>
        </p:nvSpPr>
        <p:spPr/>
        <p:txBody>
          <a:bodyPr/>
          <a:lstStyle/>
          <a:p>
            <a:r>
              <a:rPr lang="en-IN" dirty="0"/>
              <a:t>Stimulation result</a:t>
            </a:r>
          </a:p>
        </p:txBody>
      </p:sp>
      <p:pic>
        <p:nvPicPr>
          <p:cNvPr id="5" name="Content Placeholder 4">
            <a:extLst>
              <a:ext uri="{FF2B5EF4-FFF2-40B4-BE49-F238E27FC236}">
                <a16:creationId xmlns:a16="http://schemas.microsoft.com/office/drawing/2014/main" id="{30442F2F-B9C2-47FE-8775-B11B33709D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2025749"/>
            <a:ext cx="5074349" cy="4027731"/>
          </a:xfrm>
        </p:spPr>
      </p:pic>
      <p:pic>
        <p:nvPicPr>
          <p:cNvPr id="7" name="Picture 6">
            <a:extLst>
              <a:ext uri="{FF2B5EF4-FFF2-40B4-BE49-F238E27FC236}">
                <a16:creationId xmlns:a16="http://schemas.microsoft.com/office/drawing/2014/main" id="{55EC25C7-E7EA-453C-B48E-A3D937260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785" y="2025748"/>
            <a:ext cx="4528937" cy="4027731"/>
          </a:xfrm>
          <a:prstGeom prst="rect">
            <a:avLst/>
          </a:prstGeom>
        </p:spPr>
      </p:pic>
    </p:spTree>
    <p:extLst>
      <p:ext uri="{BB962C8B-B14F-4D97-AF65-F5344CB8AC3E}">
        <p14:creationId xmlns:p14="http://schemas.microsoft.com/office/powerpoint/2010/main" val="73974574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0B6A-4490-445B-BB7C-2F15D15C9113}"/>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F1FA19EA-A064-4452-A337-D5E95169C8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801" y="217378"/>
            <a:ext cx="5430484" cy="3449638"/>
          </a:xfrm>
        </p:spPr>
      </p:pic>
      <p:pic>
        <p:nvPicPr>
          <p:cNvPr id="7" name="Picture 6">
            <a:extLst>
              <a:ext uri="{FF2B5EF4-FFF2-40B4-BE49-F238E27FC236}">
                <a16:creationId xmlns:a16="http://schemas.microsoft.com/office/drawing/2014/main" id="{3F837E74-9492-409D-A48F-F6D4DDE61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9913" y="198209"/>
            <a:ext cx="5889286" cy="3449638"/>
          </a:xfrm>
          <a:prstGeom prst="rect">
            <a:avLst/>
          </a:prstGeom>
        </p:spPr>
      </p:pic>
      <p:pic>
        <p:nvPicPr>
          <p:cNvPr id="10" name="Content Placeholder 5">
            <a:extLst>
              <a:ext uri="{FF2B5EF4-FFF2-40B4-BE49-F238E27FC236}">
                <a16:creationId xmlns:a16="http://schemas.microsoft.com/office/drawing/2014/main" id="{42ED0CA6-128D-47D6-9157-CF48BA939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516" y="3728079"/>
            <a:ext cx="6108733" cy="2958540"/>
          </a:xfrm>
          <a:prstGeom prst="rect">
            <a:avLst/>
          </a:prstGeom>
        </p:spPr>
      </p:pic>
    </p:spTree>
    <p:extLst>
      <p:ext uri="{BB962C8B-B14F-4D97-AF65-F5344CB8AC3E}">
        <p14:creationId xmlns:p14="http://schemas.microsoft.com/office/powerpoint/2010/main" val="13114558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395C-826E-4284-A5D2-A86366A34CBD}"/>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7292673D-E724-4AF8-BCB0-5412187F6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3473" y="128934"/>
            <a:ext cx="5212331" cy="6140918"/>
          </a:xfrm>
          <a:prstGeom prst="rect">
            <a:avLst/>
          </a:prstGeom>
        </p:spPr>
      </p:pic>
      <p:pic>
        <p:nvPicPr>
          <p:cNvPr id="10" name="Content Placeholder 9">
            <a:extLst>
              <a:ext uri="{FF2B5EF4-FFF2-40B4-BE49-F238E27FC236}">
                <a16:creationId xmlns:a16="http://schemas.microsoft.com/office/drawing/2014/main" id="{952D726D-DA93-4653-831B-420A2710BD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483" y="150087"/>
            <a:ext cx="6108733" cy="6098611"/>
          </a:xfrm>
        </p:spPr>
      </p:pic>
    </p:spTree>
    <p:extLst>
      <p:ext uri="{BB962C8B-B14F-4D97-AF65-F5344CB8AC3E}">
        <p14:creationId xmlns:p14="http://schemas.microsoft.com/office/powerpoint/2010/main" val="29705190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E5B4-69FC-4422-85FD-7EF784E0B9C7}"/>
              </a:ext>
            </a:extLst>
          </p:cNvPr>
          <p:cNvSpPr>
            <a:spLocks noGrp="1"/>
          </p:cNvSpPr>
          <p:nvPr>
            <p:ph type="title"/>
          </p:nvPr>
        </p:nvSpPr>
        <p:spPr/>
        <p:txBody>
          <a:bodyPr/>
          <a:lstStyle/>
          <a:p>
            <a:r>
              <a:rPr lang="en-US" dirty="0"/>
              <a:t>Literature review </a:t>
            </a:r>
            <a:endParaRPr lang="en-IN" dirty="0"/>
          </a:p>
        </p:txBody>
      </p:sp>
      <p:pic>
        <p:nvPicPr>
          <p:cNvPr id="5" name="Content Placeholder 4">
            <a:extLst>
              <a:ext uri="{FF2B5EF4-FFF2-40B4-BE49-F238E27FC236}">
                <a16:creationId xmlns:a16="http://schemas.microsoft.com/office/drawing/2014/main" id="{2A3216D3-1508-4A91-B312-8A7576527D62}"/>
              </a:ext>
            </a:extLst>
          </p:cNvPr>
          <p:cNvPicPr>
            <a:picLocks noGrp="1" noChangeAspect="1"/>
          </p:cNvPicPr>
          <p:nvPr>
            <p:ph idx="1"/>
          </p:nvPr>
        </p:nvPicPr>
        <p:blipFill>
          <a:blip r:embed="rId2"/>
          <a:stretch>
            <a:fillRect/>
          </a:stretch>
        </p:blipFill>
        <p:spPr>
          <a:xfrm>
            <a:off x="1451579" y="84084"/>
            <a:ext cx="9603275" cy="1660634"/>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8B60F1AC-0BCF-437E-9D2F-9545C2974A3D}"/>
              </a:ext>
            </a:extLst>
          </p:cNvPr>
          <p:cNvPicPr>
            <a:picLocks noChangeAspect="1"/>
          </p:cNvPicPr>
          <p:nvPr/>
        </p:nvPicPr>
        <p:blipFill>
          <a:blip r:embed="rId3"/>
          <a:stretch>
            <a:fillRect/>
          </a:stretch>
        </p:blipFill>
        <p:spPr>
          <a:xfrm>
            <a:off x="1451580" y="1744718"/>
            <a:ext cx="9603274" cy="5113282"/>
          </a:xfrm>
          <a:prstGeom prst="rect">
            <a:avLst/>
          </a:prstGeom>
        </p:spPr>
      </p:pic>
    </p:spTree>
    <p:extLst>
      <p:ext uri="{BB962C8B-B14F-4D97-AF65-F5344CB8AC3E}">
        <p14:creationId xmlns:p14="http://schemas.microsoft.com/office/powerpoint/2010/main" val="2270448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9234B-8189-4C91-8AED-E80B7DC2E106}"/>
              </a:ext>
            </a:extLst>
          </p:cNvPr>
          <p:cNvSpPr>
            <a:spLocks noGrp="1"/>
          </p:cNvSpPr>
          <p:nvPr>
            <p:ph type="title"/>
          </p:nvPr>
        </p:nvSpPr>
        <p:spPr/>
        <p:txBody>
          <a:bodyPr/>
          <a:lstStyle/>
          <a:p>
            <a:r>
              <a:rPr lang="en-US" dirty="0"/>
              <a:t> literature  Survey</a:t>
            </a:r>
            <a:endParaRPr lang="en-IN" dirty="0"/>
          </a:p>
        </p:txBody>
      </p:sp>
      <p:sp>
        <p:nvSpPr>
          <p:cNvPr id="3" name="Content Placeholder 2">
            <a:extLst>
              <a:ext uri="{FF2B5EF4-FFF2-40B4-BE49-F238E27FC236}">
                <a16:creationId xmlns:a16="http://schemas.microsoft.com/office/drawing/2014/main" id="{1D632331-8806-4659-A340-3D073085AEA4}"/>
              </a:ext>
            </a:extLst>
          </p:cNvPr>
          <p:cNvSpPr>
            <a:spLocks noGrp="1"/>
          </p:cNvSpPr>
          <p:nvPr>
            <p:ph idx="1"/>
          </p:nvPr>
        </p:nvSpPr>
        <p:spPr/>
        <p:txBody>
          <a:bodyPr>
            <a:normAutofit fontScale="55000" lnSpcReduction="20000"/>
          </a:bodyPr>
          <a:lstStyle/>
          <a:p>
            <a:pPr marL="457200" indent="-457200">
              <a:buFont typeface="+mj-lt"/>
              <a:buAutoNum type="arabicPeriod"/>
            </a:pPr>
            <a:r>
              <a:rPr lang="en-US" dirty="0"/>
              <a:t>During literature review, we came across various journals, conference papers, articles and Newsletters. The details of literature survey are given below: Going through different articles and journal papers intrigued the team to </a:t>
            </a:r>
            <a:r>
              <a:rPr lang="en-US" dirty="0" err="1"/>
              <a:t>analyse</a:t>
            </a:r>
            <a:r>
              <a:rPr lang="en-US" dirty="0"/>
              <a:t> how we can build human interactive robot. In Arduino Controlled Car Bluetooth module were used to control Arduino microcontroller and hence car was controlled by using Arduino and Bluetooth. In Robotic Dance in Social Robotics—A Taxonomy research paper, researchers have divided robotic dance into several categories and explained each of them very well. Categories are as follows:1. cooperative human robot dance</a:t>
            </a:r>
          </a:p>
          <a:p>
            <a:pPr marL="457200" indent="-457200">
              <a:buFont typeface="+mj-lt"/>
              <a:buAutoNum type="arabicPeriod"/>
            </a:pPr>
            <a:r>
              <a:rPr lang="en-US" dirty="0"/>
              <a:t> 2. Imitation of human dance</a:t>
            </a:r>
          </a:p>
          <a:p>
            <a:pPr marL="457200" indent="-457200">
              <a:buFont typeface="+mj-lt"/>
              <a:buAutoNum type="arabicPeriod"/>
            </a:pPr>
            <a:r>
              <a:rPr lang="en-US" dirty="0"/>
              <a:t> 3. Synchronization of music and </a:t>
            </a:r>
          </a:p>
          <a:p>
            <a:pPr marL="457200" indent="-457200">
              <a:buFont typeface="+mj-lt"/>
              <a:buAutoNum type="arabicPeriod"/>
            </a:pPr>
            <a:r>
              <a:rPr lang="en-US" dirty="0"/>
              <a:t>4.Robotic choreography. In that we have studied synchronization and choreography part but given paper is not sufficient for physical structure, hardware of dancing robot and a robot to synchronize its dance to various music types harmoniously as a human does. In An Efficient Method for Composing Whole Body Motions of a Humanoid Robot we investigated an approach of Concatenating small dance performances to give large variation in final dance. In The design of face recognition and tracking for human-robot interaction paper we studied about how Python 2.7 (with the OpenCV library) by using Cascade Classification and LBPH Face Recognizer method can be used and which has a good accuracy rate (92.73%). Also, the implementation of facial tracking to control 12 </a:t>
            </a:r>
            <a:r>
              <a:rPr lang="en-US" dirty="0" err="1"/>
              <a:t>DoF</a:t>
            </a:r>
            <a:r>
              <a:rPr lang="en-US" dirty="0"/>
              <a:t> of Social Robot </a:t>
            </a:r>
            <a:r>
              <a:rPr lang="en-US" dirty="0" err="1"/>
              <a:t>SyPEHULbased</a:t>
            </a:r>
            <a:r>
              <a:rPr lang="en-US" dirty="0"/>
              <a:t> on Arduino microcontroller. For detecting human hand we can use various different tools and algorithms. After going through various research papers we have decided to use Python and OpenCV library to detect human hand in dynamic and run time environment</a:t>
            </a:r>
            <a:endParaRPr lang="en-IN" dirty="0"/>
          </a:p>
        </p:txBody>
      </p:sp>
    </p:spTree>
    <p:extLst>
      <p:ext uri="{BB962C8B-B14F-4D97-AF65-F5344CB8AC3E}">
        <p14:creationId xmlns:p14="http://schemas.microsoft.com/office/powerpoint/2010/main" val="7728210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13BE3-B820-457A-A5DC-9266F9AE3F7C}"/>
              </a:ext>
            </a:extLst>
          </p:cNvPr>
          <p:cNvSpPr>
            <a:spLocks noGrp="1"/>
          </p:cNvSpPr>
          <p:nvPr>
            <p:ph type="title"/>
          </p:nvPr>
        </p:nvSpPr>
        <p:spPr/>
        <p:txBody>
          <a:bodyPr/>
          <a:lstStyle/>
          <a:p>
            <a:r>
              <a:rPr lang="en-US" dirty="0" err="1"/>
              <a:t>CheerBoxite</a:t>
            </a:r>
            <a:endParaRPr lang="en-IN" dirty="0"/>
          </a:p>
        </p:txBody>
      </p:sp>
      <p:sp>
        <p:nvSpPr>
          <p:cNvPr id="3" name="Content Placeholder 2">
            <a:extLst>
              <a:ext uri="{FF2B5EF4-FFF2-40B4-BE49-F238E27FC236}">
                <a16:creationId xmlns:a16="http://schemas.microsoft.com/office/drawing/2014/main" id="{7F486ADA-1CE9-44FC-82EE-8D175CADEA12}"/>
              </a:ext>
            </a:extLst>
          </p:cNvPr>
          <p:cNvSpPr>
            <a:spLocks noGrp="1"/>
          </p:cNvSpPr>
          <p:nvPr>
            <p:ph idx="1"/>
          </p:nvPr>
        </p:nvSpPr>
        <p:spPr/>
        <p:txBody>
          <a:bodyPr/>
          <a:lstStyle/>
          <a:p>
            <a:pPr marL="457200" indent="-457200">
              <a:buFont typeface="+mj-lt"/>
              <a:buAutoNum type="arabicPeriod"/>
            </a:pPr>
            <a:r>
              <a:rPr lang="en-US" dirty="0"/>
              <a:t>In beginning, robots were only used for a singular function or purpose that is as an aid to human in industrial applications. </a:t>
            </a:r>
          </a:p>
          <a:p>
            <a:pPr marL="457200" indent="-457200">
              <a:buFont typeface="+mj-lt"/>
              <a:buAutoNum type="arabicPeriod"/>
            </a:pPr>
            <a:r>
              <a:rPr lang="en-US" dirty="0"/>
              <a:t>Nowadays, the robot is not only assigned to do work but also for entertainment purpose.</a:t>
            </a:r>
          </a:p>
          <a:p>
            <a:pPr marL="457200" indent="-457200">
              <a:buFont typeface="+mj-lt"/>
              <a:buAutoNum type="arabicPeriod"/>
            </a:pPr>
            <a:r>
              <a:rPr lang="en-US" dirty="0"/>
              <a:t> As a part of it, dancing robots can be created. Dancing robots grab the attention of people with their ability to dance on the floor especially on their own feet. Their smooth movement while dancing, captures everyone's heart. This may increase the interest of people in robotic world.</a:t>
            </a:r>
            <a:endParaRPr lang="en-IN" dirty="0"/>
          </a:p>
        </p:txBody>
      </p:sp>
    </p:spTree>
    <p:extLst>
      <p:ext uri="{BB962C8B-B14F-4D97-AF65-F5344CB8AC3E}">
        <p14:creationId xmlns:p14="http://schemas.microsoft.com/office/powerpoint/2010/main" val="32543985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C68A-4541-4872-ADD2-6B76BDC36953}"/>
              </a:ext>
            </a:extLst>
          </p:cNvPr>
          <p:cNvSpPr>
            <a:spLocks noGrp="1"/>
          </p:cNvSpPr>
          <p:nvPr>
            <p:ph type="title"/>
          </p:nvPr>
        </p:nvSpPr>
        <p:spPr/>
        <p:txBody>
          <a:bodyPr/>
          <a:lstStyle/>
          <a:p>
            <a:r>
              <a:rPr lang="en-US" dirty="0"/>
              <a:t>Expected conclusion</a:t>
            </a:r>
            <a:endParaRPr lang="en-IN" dirty="0"/>
          </a:p>
        </p:txBody>
      </p:sp>
      <p:sp>
        <p:nvSpPr>
          <p:cNvPr id="3" name="Content Placeholder 2">
            <a:extLst>
              <a:ext uri="{FF2B5EF4-FFF2-40B4-BE49-F238E27FC236}">
                <a16:creationId xmlns:a16="http://schemas.microsoft.com/office/drawing/2014/main" id="{DEEB1397-A313-4A1B-982F-9E2154900344}"/>
              </a:ext>
            </a:extLst>
          </p:cNvPr>
          <p:cNvSpPr>
            <a:spLocks noGrp="1"/>
          </p:cNvSpPr>
          <p:nvPr>
            <p:ph idx="1"/>
          </p:nvPr>
        </p:nvSpPr>
        <p:spPr/>
        <p:txBody>
          <a:bodyPr>
            <a:normAutofit lnSpcReduction="10000"/>
          </a:bodyPr>
          <a:lstStyle/>
          <a:p>
            <a:pPr marL="457200" indent="-457200">
              <a:buFont typeface="+mj-lt"/>
              <a:buAutoNum type="arabicPeriod"/>
            </a:pPr>
            <a:r>
              <a:rPr lang="en-US" dirty="0"/>
              <a:t>Cheerleader should move synchronously. </a:t>
            </a:r>
          </a:p>
          <a:p>
            <a:pPr marL="457200" indent="-457200">
              <a:buFont typeface="+mj-lt"/>
              <a:buAutoNum type="arabicPeriod"/>
            </a:pPr>
            <a:r>
              <a:rPr lang="en-US" dirty="0"/>
              <a:t>Should move freely and perform dance on the music.</a:t>
            </a:r>
          </a:p>
          <a:p>
            <a:pPr marL="457200" indent="-457200">
              <a:buFont typeface="+mj-lt"/>
              <a:buAutoNum type="arabicPeriod"/>
            </a:pPr>
            <a:r>
              <a:rPr lang="en-US" dirty="0"/>
              <a:t> It should grab the attention of people and kids with their aesthetics and dancing ability. This is autonomous system.</a:t>
            </a:r>
          </a:p>
          <a:p>
            <a:pPr marL="457200" indent="-457200">
              <a:buFont typeface="+mj-lt"/>
              <a:buAutoNum type="arabicPeriod"/>
            </a:pPr>
            <a:r>
              <a:rPr lang="en-US" dirty="0"/>
              <a:t>• Robot should dance according to the programmed movement along with the chosen music within a specific time frame. </a:t>
            </a:r>
          </a:p>
          <a:p>
            <a:pPr marL="457200" indent="-457200">
              <a:buFont typeface="+mj-lt"/>
              <a:buAutoNum type="arabicPeriod"/>
            </a:pPr>
            <a:r>
              <a:rPr lang="en-US" dirty="0"/>
              <a:t>• Robot should be able to </a:t>
            </a:r>
            <a:r>
              <a:rPr lang="en-US" dirty="0" err="1"/>
              <a:t>recognise</a:t>
            </a:r>
            <a:r>
              <a:rPr lang="en-US" dirty="0"/>
              <a:t> static and dynamic hand gesture in real time. • Robot should move according to the given hand gesture.</a:t>
            </a:r>
            <a:endParaRPr lang="en-IN" dirty="0"/>
          </a:p>
        </p:txBody>
      </p:sp>
    </p:spTree>
    <p:extLst>
      <p:ext uri="{BB962C8B-B14F-4D97-AF65-F5344CB8AC3E}">
        <p14:creationId xmlns:p14="http://schemas.microsoft.com/office/powerpoint/2010/main" val="550896614"/>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1E87-5DCD-4D11-9987-64AEC5D2732A}"/>
              </a:ext>
            </a:extLst>
          </p:cNvPr>
          <p:cNvSpPr>
            <a:spLocks noGrp="1"/>
          </p:cNvSpPr>
          <p:nvPr>
            <p:ph type="title"/>
          </p:nvPr>
        </p:nvSpPr>
        <p:spPr/>
        <p:txBody>
          <a:bodyPr/>
          <a:lstStyle/>
          <a:p>
            <a:r>
              <a:rPr lang="en-US" dirty="0"/>
              <a:t>Applications</a:t>
            </a:r>
            <a:endParaRPr lang="en-IN" dirty="0"/>
          </a:p>
        </p:txBody>
      </p:sp>
      <p:sp>
        <p:nvSpPr>
          <p:cNvPr id="3" name="Content Placeholder 2">
            <a:extLst>
              <a:ext uri="{FF2B5EF4-FFF2-40B4-BE49-F238E27FC236}">
                <a16:creationId xmlns:a16="http://schemas.microsoft.com/office/drawing/2014/main" id="{B0DB88B9-D02C-47AB-ABB3-6FF26B14055F}"/>
              </a:ext>
            </a:extLst>
          </p:cNvPr>
          <p:cNvSpPr>
            <a:spLocks noGrp="1"/>
          </p:cNvSpPr>
          <p:nvPr>
            <p:ph idx="1"/>
          </p:nvPr>
        </p:nvSpPr>
        <p:spPr/>
        <p:txBody>
          <a:bodyPr/>
          <a:lstStyle/>
          <a:p>
            <a:r>
              <a:rPr lang="en-US" dirty="0"/>
              <a:t>It can be used in schools for motivating kids to develop their motor skills.</a:t>
            </a:r>
          </a:p>
          <a:p>
            <a:r>
              <a:rPr lang="en-US" dirty="0"/>
              <a:t>It can be used in homes that would help the parents to engage their kids in entertainment with exercise.</a:t>
            </a:r>
          </a:p>
          <a:p>
            <a:r>
              <a:rPr lang="en-US" dirty="0"/>
              <a:t>It can be also used in smart malls for  costumer attraction.</a:t>
            </a:r>
          </a:p>
          <a:p>
            <a:r>
              <a:rPr lang="en-US" dirty="0"/>
              <a:t>It can be used in television shows too.</a:t>
            </a:r>
            <a:endParaRPr lang="en-IN" dirty="0"/>
          </a:p>
        </p:txBody>
      </p:sp>
    </p:spTree>
    <p:extLst>
      <p:ext uri="{BB962C8B-B14F-4D97-AF65-F5344CB8AC3E}">
        <p14:creationId xmlns:p14="http://schemas.microsoft.com/office/powerpoint/2010/main" val="3691767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F66A1-D76E-4F66-ADDF-B63A914CDF6B}"/>
              </a:ext>
            </a:extLst>
          </p:cNvPr>
          <p:cNvSpPr>
            <a:spLocks noGrp="1"/>
          </p:cNvSpPr>
          <p:nvPr>
            <p:ph type="title"/>
          </p:nvPr>
        </p:nvSpPr>
        <p:spPr/>
        <p:txBody>
          <a:bodyPr/>
          <a:lstStyle/>
          <a:p>
            <a:r>
              <a:rPr lang="en-US" dirty="0"/>
              <a:t>Advantages.</a:t>
            </a:r>
            <a:endParaRPr lang="en-IN" dirty="0"/>
          </a:p>
        </p:txBody>
      </p:sp>
      <p:sp>
        <p:nvSpPr>
          <p:cNvPr id="3" name="Content Placeholder 2">
            <a:extLst>
              <a:ext uri="{FF2B5EF4-FFF2-40B4-BE49-F238E27FC236}">
                <a16:creationId xmlns:a16="http://schemas.microsoft.com/office/drawing/2014/main" id="{1B294DA2-AB48-4CF0-8A54-E455FEC4A16B}"/>
              </a:ext>
            </a:extLst>
          </p:cNvPr>
          <p:cNvSpPr>
            <a:spLocks noGrp="1"/>
          </p:cNvSpPr>
          <p:nvPr>
            <p:ph idx="1"/>
          </p:nvPr>
        </p:nvSpPr>
        <p:spPr/>
        <p:txBody>
          <a:bodyPr/>
          <a:lstStyle/>
          <a:p>
            <a:r>
              <a:rPr lang="en-US" dirty="0" err="1"/>
              <a:t>Cheerboxite</a:t>
            </a:r>
            <a:r>
              <a:rPr lang="en-US" dirty="0"/>
              <a:t> can be used for enhancing the motor skills in kids mind.</a:t>
            </a:r>
          </a:p>
          <a:p>
            <a:r>
              <a:rPr lang="en-US" dirty="0"/>
              <a:t>It  can be used to increase creativity in young minds.</a:t>
            </a:r>
          </a:p>
          <a:p>
            <a:r>
              <a:rPr lang="en-US" dirty="0"/>
              <a:t>We can use this bot for increasing the awareness need of exercise in our day to day life by adding additional AI features.</a:t>
            </a:r>
          </a:p>
          <a:p>
            <a:r>
              <a:rPr lang="en-US" dirty="0"/>
              <a:t>It motivates the child to dance with it and enjoy their time of playing in a enthusiastic way.</a:t>
            </a:r>
            <a:endParaRPr lang="en-IN" dirty="0"/>
          </a:p>
        </p:txBody>
      </p:sp>
    </p:spTree>
    <p:extLst>
      <p:ext uri="{BB962C8B-B14F-4D97-AF65-F5344CB8AC3E}">
        <p14:creationId xmlns:p14="http://schemas.microsoft.com/office/powerpoint/2010/main" val="3003882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A769-B5C0-4FD5-AC45-D05F47F9CB23}"/>
              </a:ext>
            </a:extLst>
          </p:cNvPr>
          <p:cNvSpPr>
            <a:spLocks noGrp="1"/>
          </p:cNvSpPr>
          <p:nvPr>
            <p:ph type="title"/>
          </p:nvPr>
        </p:nvSpPr>
        <p:spPr/>
        <p:txBody>
          <a:bodyPr/>
          <a:lstStyle/>
          <a:p>
            <a:r>
              <a:rPr lang="en-US" dirty="0"/>
              <a:t>References </a:t>
            </a:r>
            <a:endParaRPr lang="en-IN" dirty="0"/>
          </a:p>
        </p:txBody>
      </p:sp>
      <p:sp>
        <p:nvSpPr>
          <p:cNvPr id="3" name="Content Placeholder 2">
            <a:extLst>
              <a:ext uri="{FF2B5EF4-FFF2-40B4-BE49-F238E27FC236}">
                <a16:creationId xmlns:a16="http://schemas.microsoft.com/office/drawing/2014/main" id="{20446D5A-AD69-4649-B6CE-6B2987DEA9B7}"/>
              </a:ext>
            </a:extLst>
          </p:cNvPr>
          <p:cNvSpPr>
            <a:spLocks noGrp="1"/>
          </p:cNvSpPr>
          <p:nvPr>
            <p:ph idx="1"/>
          </p:nvPr>
        </p:nvSpPr>
        <p:spPr/>
        <p:txBody>
          <a:bodyPr>
            <a:normAutofit fontScale="25000" lnSpcReduction="20000"/>
          </a:bodyPr>
          <a:lstStyle/>
          <a:p>
            <a:pPr marL="0" indent="0">
              <a:buNone/>
            </a:pPr>
            <a:r>
              <a:rPr lang="en-IN" b="0" i="0" dirty="0">
                <a:solidFill>
                  <a:srgbClr val="202124"/>
                </a:solidFill>
                <a:effectLst/>
                <a:latin typeface="Roboto" panose="020B0604020202020204" pitchFamily="2" charset="0"/>
              </a:rPr>
              <a:t> </a:t>
            </a:r>
            <a:r>
              <a:rPr lang="en-IN" sz="4900" b="0" i="0" dirty="0">
                <a:solidFill>
                  <a:srgbClr val="202124"/>
                </a:solidFill>
                <a:effectLst/>
                <a:latin typeface="Roboto" panose="020B0604020202020204" pitchFamily="2" charset="0"/>
              </a:rPr>
              <a:t>[1] Hua Peng, </a:t>
            </a:r>
            <a:r>
              <a:rPr lang="en-IN" sz="4900" b="0" i="0" dirty="0" err="1">
                <a:solidFill>
                  <a:srgbClr val="202124"/>
                </a:solidFill>
                <a:effectLst/>
                <a:latin typeface="Roboto" panose="020B0604020202020204" pitchFamily="2" charset="0"/>
              </a:rPr>
              <a:t>Changle</a:t>
            </a:r>
            <a:r>
              <a:rPr lang="en-IN" sz="4900" b="0" i="0" dirty="0">
                <a:solidFill>
                  <a:srgbClr val="202124"/>
                </a:solidFill>
                <a:effectLst/>
                <a:latin typeface="Roboto" panose="020B0604020202020204" pitchFamily="2" charset="0"/>
              </a:rPr>
              <a:t> Zhou, </a:t>
            </a:r>
            <a:r>
              <a:rPr lang="en-IN" sz="4900" b="0" i="0" dirty="0" err="1">
                <a:solidFill>
                  <a:srgbClr val="202124"/>
                </a:solidFill>
                <a:effectLst/>
                <a:latin typeface="Roboto" panose="020B0604020202020204" pitchFamily="2" charset="0"/>
              </a:rPr>
              <a:t>Huosheng</a:t>
            </a:r>
            <a:r>
              <a:rPr lang="en-IN" sz="4900" b="0" i="0" dirty="0">
                <a:solidFill>
                  <a:srgbClr val="202124"/>
                </a:solidFill>
                <a:effectLst/>
                <a:latin typeface="Roboto" panose="020B0604020202020204" pitchFamily="2" charset="0"/>
              </a:rPr>
              <a:t> Hu, Fei Chao, and Jing Li,” Robotic Dance in Social Robotics—A Taxonomy” IEEE Trans. IEEE TRANSACTIONS ON HUMAN-MACHINE SYSTEMS, VOL. 45, NO. 3, JUNE 2015 </a:t>
            </a:r>
          </a:p>
          <a:p>
            <a:pPr marL="0" indent="0">
              <a:buNone/>
            </a:pPr>
            <a:r>
              <a:rPr lang="en-IN" sz="4900" b="0" i="0" dirty="0">
                <a:solidFill>
                  <a:srgbClr val="202124"/>
                </a:solidFill>
                <a:effectLst/>
                <a:latin typeface="Roboto" panose="020B0604020202020204" pitchFamily="2" charset="0"/>
              </a:rPr>
              <a:t>[2] D. O’Halloran, A. Wolf, Member, IEEE, H. </a:t>
            </a:r>
            <a:r>
              <a:rPr lang="en-IN" sz="4900" b="0" i="0" dirty="0" err="1">
                <a:solidFill>
                  <a:srgbClr val="202124"/>
                </a:solidFill>
                <a:effectLst/>
                <a:latin typeface="Roboto" panose="020B0604020202020204" pitchFamily="2" charset="0"/>
              </a:rPr>
              <a:t>Choset</a:t>
            </a:r>
            <a:r>
              <a:rPr lang="en-IN" sz="4900" b="0" i="0" dirty="0">
                <a:solidFill>
                  <a:srgbClr val="202124"/>
                </a:solidFill>
                <a:effectLst/>
                <a:latin typeface="Roboto" panose="020B0604020202020204" pitchFamily="2" charset="0"/>
              </a:rPr>
              <a:t>, Member, IEEE,” Design of a High-Impact Survivable Robot” Proceeding of the 2004 IEEE, </a:t>
            </a:r>
            <a:r>
              <a:rPr lang="en-IN" sz="4900" b="0" i="0" dirty="0" err="1">
                <a:solidFill>
                  <a:srgbClr val="202124"/>
                </a:solidFill>
                <a:effectLst/>
                <a:latin typeface="Roboto" panose="020B0604020202020204" pitchFamily="2" charset="0"/>
              </a:rPr>
              <a:t>Internatonal</a:t>
            </a:r>
            <a:r>
              <a:rPr lang="en-IN" sz="4900" b="0" i="0" dirty="0">
                <a:solidFill>
                  <a:srgbClr val="202124"/>
                </a:solidFill>
                <a:effectLst/>
                <a:latin typeface="Roboto" panose="020B0604020202020204" pitchFamily="2" charset="0"/>
              </a:rPr>
              <a:t> Conference on Robotics &amp; Automation, New Orleans, LA. April 2004 • Books: Beginning C for Arduino Second Edition-Jack </a:t>
            </a:r>
            <a:r>
              <a:rPr lang="en-IN" sz="4900" b="0" i="0" dirty="0" err="1">
                <a:solidFill>
                  <a:srgbClr val="202124"/>
                </a:solidFill>
                <a:effectLst/>
                <a:latin typeface="Roboto" panose="020B0604020202020204" pitchFamily="2" charset="0"/>
              </a:rPr>
              <a:t>Purdum,Ph.D</a:t>
            </a:r>
            <a:r>
              <a:rPr lang="en-IN" sz="4900" b="0" i="0" dirty="0">
                <a:solidFill>
                  <a:srgbClr val="202124"/>
                </a:solidFill>
                <a:effectLst/>
                <a:latin typeface="Roboto" panose="020B0604020202020204" pitchFamily="2" charset="0"/>
              </a:rPr>
              <a:t> • Related Si</a:t>
            </a:r>
          </a:p>
          <a:p>
            <a:pPr marL="0" indent="0">
              <a:buNone/>
            </a:pPr>
            <a:r>
              <a:rPr lang="en-IN" sz="4900" dirty="0"/>
              <a:t>[3] M. S. </a:t>
            </a:r>
            <a:r>
              <a:rPr lang="en-IN" sz="4900" dirty="0" err="1"/>
              <a:t>Kalas</a:t>
            </a:r>
            <a:r>
              <a:rPr lang="en-IN" sz="4900" dirty="0"/>
              <a:t>, “Real Time Face Detection and Tracking Using </a:t>
            </a:r>
            <a:r>
              <a:rPr lang="en-IN" sz="4900" dirty="0" err="1"/>
              <a:t>OpenCV,”International</a:t>
            </a:r>
            <a:r>
              <a:rPr lang="en-IN" sz="4900" dirty="0"/>
              <a:t> Journal of Soft Computing and Artificial </a:t>
            </a:r>
            <a:r>
              <a:rPr lang="en-IN" sz="4900" dirty="0" err="1"/>
              <a:t>Intelligence,vol</a:t>
            </a:r>
            <a:r>
              <a:rPr lang="en-IN" sz="4900" dirty="0"/>
              <a:t>. 2, no. 1, pp. 41–44, 2014 </a:t>
            </a:r>
          </a:p>
          <a:p>
            <a:pPr marL="0" indent="0">
              <a:buNone/>
            </a:pPr>
            <a:r>
              <a:rPr lang="en-IN" sz="4900" dirty="0"/>
              <a:t>[4] C. Zhan, W. Li, P. </a:t>
            </a:r>
            <a:r>
              <a:rPr lang="en-IN" sz="4900" dirty="0" err="1"/>
              <a:t>Ogunbona</a:t>
            </a:r>
            <a:r>
              <a:rPr lang="en-IN" sz="4900" dirty="0"/>
              <a:t>, and F. </a:t>
            </a:r>
            <a:r>
              <a:rPr lang="en-IN" sz="4900" dirty="0" err="1"/>
              <a:t>Safaei</a:t>
            </a:r>
            <a:r>
              <a:rPr lang="en-IN" sz="4900" dirty="0"/>
              <a:t>, “A Real-Time Facial Ex-pression Recognition System for Online Games,” International </a:t>
            </a:r>
            <a:r>
              <a:rPr lang="en-IN" sz="4900" dirty="0" err="1"/>
              <a:t>Journalof</a:t>
            </a:r>
            <a:r>
              <a:rPr lang="en-IN" sz="4900" dirty="0"/>
              <a:t> Computer Games Technology, vol. 2008, pp. 1– 7, 2008 </a:t>
            </a:r>
          </a:p>
          <a:p>
            <a:pPr marL="0" indent="0">
              <a:buNone/>
            </a:pPr>
            <a:r>
              <a:rPr lang="en-IN" sz="4900" dirty="0"/>
              <a:t>[5] Q. Chen, N.D. </a:t>
            </a:r>
            <a:r>
              <a:rPr lang="en-IN" sz="4900" dirty="0" err="1"/>
              <a:t>Georganas</a:t>
            </a:r>
            <a:r>
              <a:rPr lang="en-IN" sz="4900" dirty="0"/>
              <a:t>, E.M. </a:t>
            </a:r>
            <a:r>
              <a:rPr lang="en-IN" sz="4900" dirty="0" err="1"/>
              <a:t>Petriu</a:t>
            </a:r>
            <a:r>
              <a:rPr lang="en-IN" sz="4900" dirty="0"/>
              <a:t>, Real-time Vision-based Hand Gesture </a:t>
            </a:r>
            <a:r>
              <a:rPr lang="en-IN" sz="4900" dirty="0" err="1"/>
              <a:t>RecognitionUsing</a:t>
            </a:r>
            <a:r>
              <a:rPr lang="en-IN" sz="4900" dirty="0"/>
              <a:t> </a:t>
            </a:r>
            <a:r>
              <a:rPr lang="en-IN" sz="4900" dirty="0" err="1"/>
              <a:t>Haar</a:t>
            </a:r>
            <a:r>
              <a:rPr lang="en-IN" sz="4900" dirty="0"/>
              <a:t>-like Features, Proc. Instrumentation and Measurement Technology Conf. –IMTC 2007, (2007)Warsaw, Poland</a:t>
            </a:r>
          </a:p>
          <a:p>
            <a:pPr marL="0" indent="0">
              <a:buNone/>
            </a:pPr>
            <a:r>
              <a:rPr lang="en-IN" sz="4900" dirty="0"/>
              <a:t> [6] J. Ruiz-del-Solar, and R. </a:t>
            </a:r>
            <a:r>
              <a:rPr lang="en-IN" sz="4900" dirty="0" err="1"/>
              <a:t>Verschae</a:t>
            </a:r>
            <a:r>
              <a:rPr lang="en-IN" sz="4900" dirty="0"/>
              <a:t>, Skin Detection using </a:t>
            </a:r>
            <a:r>
              <a:rPr lang="en-IN" sz="4900" dirty="0" err="1"/>
              <a:t>Neighborhood</a:t>
            </a:r>
            <a:r>
              <a:rPr lang="en-IN" sz="4900" dirty="0"/>
              <a:t> Information. 6thInt. Conf. on Face and Gesture Recognition – FG 2004, pp. 463 – 468, Seoul, Korea, May2004</a:t>
            </a:r>
          </a:p>
        </p:txBody>
      </p:sp>
    </p:spTree>
    <p:extLst>
      <p:ext uri="{BB962C8B-B14F-4D97-AF65-F5344CB8AC3E}">
        <p14:creationId xmlns:p14="http://schemas.microsoft.com/office/powerpoint/2010/main" val="8930051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0B069-5D68-470C-9C6C-9639DAC57E6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0C65443-1C5D-44AA-9D9D-980898A376A0}"/>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51579" y="804519"/>
            <a:ext cx="9603275" cy="4661244"/>
          </a:xfrm>
        </p:spPr>
      </p:pic>
    </p:spTree>
    <p:extLst>
      <p:ext uri="{BB962C8B-B14F-4D97-AF65-F5344CB8AC3E}">
        <p14:creationId xmlns:p14="http://schemas.microsoft.com/office/powerpoint/2010/main" val="309182365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6406-86D8-4720-A1D2-47DF8B29601B}"/>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08E37091-CD0D-4025-8EBA-2102A5ECFE37}"/>
              </a:ext>
            </a:extLst>
          </p:cNvPr>
          <p:cNvSpPr>
            <a:spLocks noGrp="1"/>
          </p:cNvSpPr>
          <p:nvPr>
            <p:ph idx="1"/>
          </p:nvPr>
        </p:nvSpPr>
        <p:spPr/>
        <p:txBody>
          <a:bodyPr>
            <a:normAutofit fontScale="70000" lnSpcReduction="20000"/>
          </a:bodyPr>
          <a:lstStyle/>
          <a:p>
            <a:pPr marL="457200" indent="-457200">
              <a:buFont typeface="+mj-lt"/>
              <a:buAutoNum type="arabicPeriod"/>
            </a:pPr>
            <a:r>
              <a:rPr lang="en-US" dirty="0"/>
              <a:t>Dance as a form of performing arts includes a wide range of social behavior's, is an important means of communication, is a useful tool for psychological and physical therapy and is a natural means of emotional expression. Robotic dance has attracted interest in the field of social robotics, and dancing robots can perform many kinds of robotic dances. </a:t>
            </a:r>
          </a:p>
          <a:p>
            <a:pPr marL="457200" indent="-457200">
              <a:buFont typeface="+mj-lt"/>
              <a:buAutoNum type="arabicPeriod"/>
            </a:pPr>
            <a:r>
              <a:rPr lang="en-US" dirty="0"/>
              <a:t>In general, robotic dance has many social effects in society: </a:t>
            </a:r>
          </a:p>
          <a:p>
            <a:pPr marL="457200" indent="-457200">
              <a:buFont typeface="+mj-lt"/>
              <a:buAutoNum type="arabicPeriod"/>
            </a:pPr>
            <a:r>
              <a:rPr lang="en-US" dirty="0"/>
              <a:t>1) It is a kind of interactive social behavior, in particular human–robot interaction and animal activity, 2) it is a way to express the emotions or intentions of robots through nonverbal communication, 3) it is a treatment and therapy for a wide range of illnesses, including autism, developmental disorders, and attention deficit and cognitive disabilities. Dancing robots involve the exploration of the physical hardware structures, kinematics, dynamics, and the automation of a robot so it can dance. On the other hand, robotic dance is an expressive form of the art of dance performed by robots and is focused on how to make a robot dance as a human does, and how a robot creates and performs beautiful dance. In addition to these a hand gesture recognition system that allows interaction with robot in dynamic environment and in real-time is purpose the system detects hand and static gestures and moves accordingly</a:t>
            </a:r>
            <a:endParaRPr lang="en-IN" dirty="0"/>
          </a:p>
        </p:txBody>
      </p:sp>
    </p:spTree>
    <p:extLst>
      <p:ext uri="{BB962C8B-B14F-4D97-AF65-F5344CB8AC3E}">
        <p14:creationId xmlns:p14="http://schemas.microsoft.com/office/powerpoint/2010/main" val="200338395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A94F0-59B4-4D71-8891-0DD651715B2A}"/>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A3E062E0-5DB6-4985-BEDD-2A06D164FD98}"/>
              </a:ext>
            </a:extLst>
          </p:cNvPr>
          <p:cNvSpPr>
            <a:spLocks noGrp="1"/>
          </p:cNvSpPr>
          <p:nvPr>
            <p:ph idx="1"/>
          </p:nvPr>
        </p:nvSpPr>
        <p:spPr/>
        <p:txBody>
          <a:bodyPr>
            <a:normAutofit fontScale="85000" lnSpcReduction="20000"/>
          </a:bodyPr>
          <a:lstStyle/>
          <a:p>
            <a:pPr marL="457200" indent="-457200">
              <a:buFont typeface="+mj-lt"/>
              <a:buAutoNum type="arabicPeriod"/>
            </a:pPr>
            <a:r>
              <a:rPr lang="en-US" dirty="0"/>
              <a:t>Several hand detection and hand gesture recognition systems have been proposed. Early systems usually require markers or </a:t>
            </a:r>
            <a:r>
              <a:rPr lang="en-US" dirty="0" err="1"/>
              <a:t>coloured</a:t>
            </a:r>
            <a:r>
              <a:rPr lang="en-US" dirty="0"/>
              <a:t> gloves to make the recognition easier. Second generation methods use low-level features as color (skin detection), shape or depth information for detecting the hands. </a:t>
            </a:r>
          </a:p>
          <a:p>
            <a:pPr marL="457200" indent="-457200">
              <a:buFont typeface="+mj-lt"/>
              <a:buAutoNum type="arabicPeriod"/>
            </a:pPr>
            <a:r>
              <a:rPr lang="en-US" dirty="0"/>
              <a:t>However, those systems are not robust enough for dealing with dynamic conditions; they usually require uniform background, uniform illumination, a single person in the camera view, and/or a single, large and centered hand in the camera view. But in our proposed model (Cheerleader) should dance, move freely and performs dance on the music.</a:t>
            </a:r>
          </a:p>
          <a:p>
            <a:pPr marL="457200" indent="-457200">
              <a:buFont typeface="+mj-lt"/>
              <a:buAutoNum type="arabicPeriod"/>
            </a:pPr>
            <a:r>
              <a:rPr lang="en-US" dirty="0"/>
              <a:t> Dancing robot should grab the attention of people with their ability to dance and aesthetics should detect hand and static gestures in dynamic environment and in real-time. According given hand input robot should speak and move accordingly </a:t>
            </a:r>
            <a:endParaRPr lang="en-IN" dirty="0"/>
          </a:p>
        </p:txBody>
      </p:sp>
    </p:spTree>
    <p:extLst>
      <p:ext uri="{BB962C8B-B14F-4D97-AF65-F5344CB8AC3E}">
        <p14:creationId xmlns:p14="http://schemas.microsoft.com/office/powerpoint/2010/main" val="380427299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973283-FD63-4911-9B53-D1F82E7F0B5E}"/>
              </a:ext>
            </a:extLst>
          </p:cNvPr>
          <p:cNvSpPr>
            <a:spLocks noGrp="1"/>
          </p:cNvSpPr>
          <p:nvPr>
            <p:ph idx="1"/>
          </p:nvPr>
        </p:nvSpPr>
        <p:spPr/>
        <p:txBody>
          <a:bodyPr>
            <a:normAutofit/>
          </a:bodyPr>
          <a:lstStyle/>
          <a:p>
            <a:pPr marL="457200" indent="-457200">
              <a:buFont typeface="+mj-lt"/>
              <a:buAutoNum type="arabicPeriod"/>
            </a:pPr>
            <a:r>
              <a:rPr lang="en-US" dirty="0"/>
              <a:t>To design dancing robot that will dance according to the programmed movement along with the chosen music within a specific time frame. </a:t>
            </a:r>
          </a:p>
          <a:p>
            <a:pPr marL="457200" indent="-457200">
              <a:buFont typeface="+mj-lt"/>
              <a:buAutoNum type="arabicPeriod"/>
            </a:pPr>
            <a:r>
              <a:rPr lang="en-US" dirty="0"/>
              <a:t>To static and dynamic hand gesture in real time.</a:t>
            </a:r>
          </a:p>
          <a:p>
            <a:pPr marL="457200" indent="-457200">
              <a:buFont typeface="+mj-lt"/>
              <a:buAutoNum type="arabicPeriod"/>
            </a:pPr>
            <a:r>
              <a:rPr lang="en-US" dirty="0"/>
              <a:t> To move the robot according to the given hand gesture. </a:t>
            </a:r>
          </a:p>
          <a:p>
            <a:pPr marL="457200" indent="-457200">
              <a:buFont typeface="+mj-lt"/>
              <a:buAutoNum type="arabicPeriod"/>
            </a:pPr>
            <a:r>
              <a:rPr lang="en-US" dirty="0"/>
              <a:t> To write a program so that robot will change volume according to hand gesture</a:t>
            </a:r>
            <a:endParaRPr lang="en-IN" dirty="0"/>
          </a:p>
        </p:txBody>
      </p:sp>
      <p:sp>
        <p:nvSpPr>
          <p:cNvPr id="5" name="Title 4">
            <a:extLst>
              <a:ext uri="{FF2B5EF4-FFF2-40B4-BE49-F238E27FC236}">
                <a16:creationId xmlns:a16="http://schemas.microsoft.com/office/drawing/2014/main" id="{AEC9A54B-8B7D-41EE-97FC-2235C83576A6}"/>
              </a:ext>
            </a:extLst>
          </p:cNvPr>
          <p:cNvSpPr>
            <a:spLocks noGrp="1"/>
          </p:cNvSpPr>
          <p:nvPr>
            <p:ph type="title"/>
          </p:nvPr>
        </p:nvSpPr>
        <p:spPr/>
        <p:txBody>
          <a:bodyPr/>
          <a:lstStyle/>
          <a:p>
            <a:r>
              <a:rPr lang="en-US" dirty="0"/>
              <a:t>Objective </a:t>
            </a:r>
            <a:endParaRPr lang="en-IN" dirty="0"/>
          </a:p>
        </p:txBody>
      </p:sp>
    </p:spTree>
    <p:extLst>
      <p:ext uri="{BB962C8B-B14F-4D97-AF65-F5344CB8AC3E}">
        <p14:creationId xmlns:p14="http://schemas.microsoft.com/office/powerpoint/2010/main" val="261466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EAEE3-36F0-49C3-9A08-7839059C5A73}"/>
              </a:ext>
            </a:extLst>
          </p:cNvPr>
          <p:cNvSpPr>
            <a:spLocks noGrp="1"/>
          </p:cNvSpPr>
          <p:nvPr>
            <p:ph type="title"/>
          </p:nvPr>
        </p:nvSpPr>
        <p:spPr/>
        <p:txBody>
          <a:bodyPr/>
          <a:lstStyle/>
          <a:p>
            <a:r>
              <a:rPr lang="en-US" dirty="0"/>
              <a:t>Block diagram</a:t>
            </a:r>
            <a:endParaRPr lang="en-IN" dirty="0"/>
          </a:p>
        </p:txBody>
      </p:sp>
      <p:pic>
        <p:nvPicPr>
          <p:cNvPr id="7" name="Content Placeholder 6">
            <a:extLst>
              <a:ext uri="{FF2B5EF4-FFF2-40B4-BE49-F238E27FC236}">
                <a16:creationId xmlns:a16="http://schemas.microsoft.com/office/drawing/2014/main" id="{68A6405F-E85A-441E-B916-C14985FDB4BB}"/>
              </a:ext>
            </a:extLst>
          </p:cNvPr>
          <p:cNvPicPr>
            <a:picLocks noGrp="1" noChangeAspect="1"/>
          </p:cNvPicPr>
          <p:nvPr>
            <p:ph idx="1"/>
          </p:nvPr>
        </p:nvPicPr>
        <p:blipFill>
          <a:blip r:embed="rId2"/>
          <a:stretch>
            <a:fillRect/>
          </a:stretch>
        </p:blipFill>
        <p:spPr>
          <a:xfrm>
            <a:off x="1451579" y="1853754"/>
            <a:ext cx="9603275" cy="4199727"/>
          </a:xfrm>
        </p:spPr>
      </p:pic>
    </p:spTree>
    <p:extLst>
      <p:ext uri="{BB962C8B-B14F-4D97-AF65-F5344CB8AC3E}">
        <p14:creationId xmlns:p14="http://schemas.microsoft.com/office/powerpoint/2010/main" val="1459013045"/>
      </p:ext>
    </p:extLst>
  </p:cSld>
  <p:clrMapOvr>
    <a:masterClrMapping/>
  </p:clrMapOvr>
  <p:transition spd="slow">
    <p:wheel spokes="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99AD-26EE-4E26-B08F-8FBE34691E65}"/>
              </a:ext>
            </a:extLst>
          </p:cNvPr>
          <p:cNvSpPr>
            <a:spLocks noGrp="1"/>
          </p:cNvSpPr>
          <p:nvPr>
            <p:ph type="title"/>
          </p:nvPr>
        </p:nvSpPr>
        <p:spPr/>
        <p:txBody>
          <a:bodyPr/>
          <a:lstStyle/>
          <a:p>
            <a:r>
              <a:rPr lang="en-US" dirty="0"/>
              <a:t>Moments </a:t>
            </a:r>
            <a:endParaRPr lang="en-IN" dirty="0"/>
          </a:p>
        </p:txBody>
      </p:sp>
      <p:pic>
        <p:nvPicPr>
          <p:cNvPr id="5" name="Content Placeholder 4">
            <a:extLst>
              <a:ext uri="{FF2B5EF4-FFF2-40B4-BE49-F238E27FC236}">
                <a16:creationId xmlns:a16="http://schemas.microsoft.com/office/drawing/2014/main" id="{424A8BE6-4EC0-4311-9441-E850B2FD6D13}"/>
              </a:ext>
            </a:extLst>
          </p:cNvPr>
          <p:cNvPicPr>
            <a:picLocks noGrp="1" noChangeAspect="1"/>
          </p:cNvPicPr>
          <p:nvPr>
            <p:ph idx="1"/>
          </p:nvPr>
        </p:nvPicPr>
        <p:blipFill>
          <a:blip r:embed="rId2"/>
          <a:stretch>
            <a:fillRect/>
          </a:stretch>
        </p:blipFill>
        <p:spPr>
          <a:xfrm>
            <a:off x="2019301" y="1853754"/>
            <a:ext cx="8677274" cy="4199727"/>
          </a:xfrm>
        </p:spPr>
      </p:pic>
    </p:spTree>
    <p:extLst>
      <p:ext uri="{BB962C8B-B14F-4D97-AF65-F5344CB8AC3E}">
        <p14:creationId xmlns:p14="http://schemas.microsoft.com/office/powerpoint/2010/main" val="100119537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5D84B-8A14-470C-B050-821F20E061D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BC8DC18-B25B-4474-82B6-35B5EE83A33C}"/>
              </a:ext>
            </a:extLst>
          </p:cNvPr>
          <p:cNvPicPr>
            <a:picLocks noGrp="1" noChangeAspect="1"/>
          </p:cNvPicPr>
          <p:nvPr>
            <p:ph idx="1"/>
          </p:nvPr>
        </p:nvPicPr>
        <p:blipFill>
          <a:blip r:embed="rId2"/>
          <a:stretch>
            <a:fillRect/>
          </a:stretch>
        </p:blipFill>
        <p:spPr>
          <a:xfrm>
            <a:off x="1451579" y="804519"/>
            <a:ext cx="8166635" cy="4661244"/>
          </a:xfrm>
        </p:spPr>
      </p:pic>
    </p:spTree>
    <p:extLst>
      <p:ext uri="{BB962C8B-B14F-4D97-AF65-F5344CB8AC3E}">
        <p14:creationId xmlns:p14="http://schemas.microsoft.com/office/powerpoint/2010/main" val="390156394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A86A6-2BEB-4B65-8812-77A8592B143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050DCBA-8C8C-4440-B41E-3CC52DD088AA}"/>
              </a:ext>
            </a:extLst>
          </p:cNvPr>
          <p:cNvPicPr>
            <a:picLocks noGrp="1" noChangeAspect="1"/>
          </p:cNvPicPr>
          <p:nvPr>
            <p:ph idx="1"/>
          </p:nvPr>
        </p:nvPicPr>
        <p:blipFill>
          <a:blip r:embed="rId2"/>
          <a:stretch>
            <a:fillRect/>
          </a:stretch>
        </p:blipFill>
        <p:spPr>
          <a:xfrm>
            <a:off x="1451580" y="804519"/>
            <a:ext cx="8206770" cy="5248962"/>
          </a:xfrm>
        </p:spPr>
      </p:pic>
    </p:spTree>
    <p:extLst>
      <p:ext uri="{BB962C8B-B14F-4D97-AF65-F5344CB8AC3E}">
        <p14:creationId xmlns:p14="http://schemas.microsoft.com/office/powerpoint/2010/main" val="235159478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138</TotalTime>
  <Words>1393</Words>
  <Application>Microsoft Office PowerPoint</Application>
  <PresentationFormat>Widescreen</PresentationFormat>
  <Paragraphs>57</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Gill Sans MT</vt:lpstr>
      <vt:lpstr>Roboto</vt:lpstr>
      <vt:lpstr>Gallery</vt:lpstr>
      <vt:lpstr>Cheerboxite</vt:lpstr>
      <vt:lpstr>CheerBoxite</vt:lpstr>
      <vt:lpstr>Abstract</vt:lpstr>
      <vt:lpstr>Problem Statement</vt:lpstr>
      <vt:lpstr>Objective </vt:lpstr>
      <vt:lpstr>Block diagram</vt:lpstr>
      <vt:lpstr>Moments </vt:lpstr>
      <vt:lpstr>PowerPoint Presentation</vt:lpstr>
      <vt:lpstr>PowerPoint Presentation</vt:lpstr>
      <vt:lpstr>specification</vt:lpstr>
      <vt:lpstr>dc</vt:lpstr>
      <vt:lpstr>PowerPoint Presentation</vt:lpstr>
      <vt:lpstr>Mecanum Wheel :</vt:lpstr>
      <vt:lpstr>Results</vt:lpstr>
      <vt:lpstr>Stimulation result</vt:lpstr>
      <vt:lpstr>PowerPoint Presentation</vt:lpstr>
      <vt:lpstr>PowerPoint Presentation</vt:lpstr>
      <vt:lpstr>Literature review </vt:lpstr>
      <vt:lpstr> literature  Survey</vt:lpstr>
      <vt:lpstr>Expected conclusion</vt:lpstr>
      <vt:lpstr>Applications</vt:lpstr>
      <vt:lpstr>Advantages.</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Cheerboxite</dc:title>
  <dc:creator>bhagya</dc:creator>
  <cp:lastModifiedBy>bhagya</cp:lastModifiedBy>
  <cp:revision>32</cp:revision>
  <dcterms:created xsi:type="dcterms:W3CDTF">2021-01-18T16:43:53Z</dcterms:created>
  <dcterms:modified xsi:type="dcterms:W3CDTF">2022-01-05T09:18:47Z</dcterms:modified>
</cp:coreProperties>
</file>